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48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93" r:id="rId19"/>
    <p:sldId id="267" r:id="rId20"/>
    <p:sldId id="268" r:id="rId21"/>
    <p:sldId id="292" r:id="rId22"/>
    <p:sldId id="269" r:id="rId23"/>
    <p:sldId id="270" r:id="rId24"/>
    <p:sldId id="271" r:id="rId25"/>
    <p:sldId id="272" r:id="rId26"/>
    <p:sldId id="273" r:id="rId27"/>
    <p:sldId id="274" r:id="rId28"/>
    <p:sldId id="296" r:id="rId29"/>
    <p:sldId id="275" r:id="rId30"/>
    <p:sldId id="276" r:id="rId31"/>
    <p:sldId id="295" r:id="rId32"/>
    <p:sldId id="277" r:id="rId33"/>
    <p:sldId id="278" r:id="rId34"/>
    <p:sldId id="280" r:id="rId35"/>
    <p:sldId id="281" r:id="rId36"/>
    <p:sldId id="294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theme" Target="theme/them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de-DE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rgbClr val="83B81A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rgbClr val="00844D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rgbClr val="707173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categories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2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6656792"/>
        <c:axId val="325920416"/>
      </c:barChart>
      <c:catAx>
        <c:axId val="326656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  <a:endParaRPr lang="de-DE"/>
          </a:p>
        </c:txPr>
        <c:crossAx val="325920416"/>
        <c:crosses val="autoZero"/>
        <c:auto val="1"/>
        <c:lblAlgn val="ctr"/>
        <c:lblOffset val="100"/>
        <c:noMultiLvlLbl val="1"/>
      </c:catAx>
      <c:valAx>
        <c:axId val="325920416"/>
        <c:scaling>
          <c:orientation val="minMax"/>
        </c:scaling>
        <c:delete val="0"/>
        <c:axPos val="l"/>
        <c:majorGridlines>
          <c:spPr>
            <a:ln w="648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6480">
            <a:solidFill>
              <a:srgbClr val="8B8B8B"/>
            </a:solidFill>
            <a:round/>
          </a:ln>
        </c:spPr>
        <c:txPr>
          <a:bodyPr/>
          <a:lstStyle/>
          <a:p>
            <a:pPr>
              <a:defRPr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defRPr>
            </a:pPr>
            <a:endParaRPr lang="de-DE"/>
          </a:p>
        </c:txPr>
        <c:crossAx val="326656792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  <c:showDLblsOverMax val="1"/>
  </c:chart>
  <c:spPr>
    <a:noFill/>
    <a:ln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AD51A0A-8861-47AD-A84D-F3D4B779F420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9829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1599BDE-D60B-477D-8032-2717E809B5EC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2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7697D62-CE66-41C6-99B6-46F1A6E3CF4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342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britisch für </a:t>
            </a:r>
            <a:r>
              <a:rPr lang="de-DE" dirty="0" err="1" smtClean="0">
                <a:sym typeface="Wingdings" panose="05000000000000000000" pitchFamily="2" charset="2"/>
              </a:rPr>
              <a:t>depp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Sagt</a:t>
            </a:r>
            <a:r>
              <a:rPr lang="de-DE" baseline="0" dirty="0" smtClean="0">
                <a:sym typeface="Wingdings" panose="05000000000000000000" pitchFamily="2" charset="2"/>
              </a:rPr>
              <a:t> er benennt alle seine </a:t>
            </a:r>
            <a:r>
              <a:rPr lang="de-DE" baseline="0" dirty="0" err="1" smtClean="0">
                <a:sym typeface="Wingdings" panose="05000000000000000000" pitchFamily="2" charset="2"/>
              </a:rPr>
              <a:t>projekte</a:t>
            </a:r>
            <a:r>
              <a:rPr lang="de-DE" baseline="0" dirty="0" smtClean="0">
                <a:sym typeface="Wingdings" panose="05000000000000000000" pitchFamily="2" charset="2"/>
              </a:rPr>
              <a:t> nach sich selber.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AD51A0A-8861-47AD-A84D-F3D4B779F42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350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1B5516A-B397-4D20-990F-3676472DA69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055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C6FA661-BF9E-420A-8C06-7E7F3146D93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9314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z="2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Bug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tracker muss man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sich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einloggen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Privater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Branch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ist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nur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wenn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 Geld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zahlt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endParaRPr lang="en-US" sz="200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SF</a:t>
            </a:r>
          </a:p>
          <a:p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Private Branch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nur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bevor das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Projekt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offendlich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000" b="0" strike="noStrike" spc="-1" baseline="0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wird</a:t>
            </a:r>
            <a: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br>
              <a:rPr lang="en-US" sz="2000" b="0" strike="noStrike" spc="-1" baseline="0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US" sz="2000" b="0" strike="noStrike" spc="-1" baseline="0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C6FA661-BF9E-420A-8C06-7E7F3146D93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6774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4EF6B89-4C98-4CD8-BC53-2AA404E2A88D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473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E81339E-5F76-42BC-A1F4-835DBC2C28A6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946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Moderation: Prüfen nach Spam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DAD51A0A-8861-47AD-A84D-F3D4B779F420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22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4674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6" name="Grafik 75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Grafik 113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15" name="Grafik 114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rafik 151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53" name="Grafik 152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rafik 189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91" name="Grafik 190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Grafik 227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29" name="Grafik 228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Grafik 268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270" name="Grafik 269"/>
          <p:cNvPicPr/>
          <p:nvPr/>
        </p:nvPicPr>
        <p:blipFill>
          <a:blip r:embed="rId2"/>
          <a:stretch/>
        </p:blipFill>
        <p:spPr>
          <a:xfrm>
            <a:off x="360324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6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pic>
        <p:nvPicPr>
          <p:cNvPr id="2" name="Picture 15"/>
          <p:cNvPicPr/>
          <p:nvPr/>
        </p:nvPicPr>
        <p:blipFill>
          <a:blip r:embed="rId16"/>
          <a:srcRect l="6067" r="6067" b="21926"/>
          <a:stretch/>
        </p:blipFill>
        <p:spPr>
          <a:xfrm>
            <a:off x="0" y="1484640"/>
            <a:ext cx="12191040" cy="3521520"/>
          </a:xfrm>
          <a:prstGeom prst="rect">
            <a:avLst/>
          </a:prstGeom>
          <a:ln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40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7990560" y="3554280"/>
            <a:ext cx="3738960" cy="2567520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79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17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55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193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4"/>
          <p:cNvPicPr/>
          <p:nvPr/>
        </p:nvPicPr>
        <p:blipFill>
          <a:blip r:embed="rId14"/>
          <a:srcRect b="55418"/>
          <a:stretch/>
        </p:blipFill>
        <p:spPr>
          <a:xfrm>
            <a:off x="-2520" y="6434280"/>
            <a:ext cx="12193200" cy="426240"/>
          </a:xfrm>
          <a:prstGeom prst="rect">
            <a:avLst/>
          </a:prstGeom>
          <a:ln w="9360">
            <a:noFill/>
          </a:ln>
        </p:spPr>
      </p:pic>
      <p:pic>
        <p:nvPicPr>
          <p:cNvPr id="231" name="Picture 13"/>
          <p:cNvPicPr/>
          <p:nvPr/>
        </p:nvPicPr>
        <p:blipFill>
          <a:blip r:embed="rId15"/>
          <a:stretch/>
        </p:blipFill>
        <p:spPr>
          <a:xfrm>
            <a:off x="10299960" y="116640"/>
            <a:ext cx="1771920" cy="718920"/>
          </a:xfrm>
          <a:prstGeom prst="rect">
            <a:avLst/>
          </a:prstGeom>
          <a:ln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pic>
        <p:nvPicPr>
          <p:cNvPr id="235" name="Grafik 113"/>
          <p:cNvPicPr/>
          <p:nvPr/>
        </p:nvPicPr>
        <p:blipFill>
          <a:blip r:embed="rId16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236" name="Grafik 114"/>
          <p:cNvPicPr/>
          <p:nvPr/>
        </p:nvPicPr>
        <p:blipFill>
          <a:blip r:embed="rId16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69000" y="9086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PPT-Vorlage HFU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rafik 9"/>
          <p:cNvPicPr/>
          <p:nvPr/>
        </p:nvPicPr>
        <p:blipFill>
          <a:blip r:embed="rId2"/>
          <a:srcRect t="34168" r="27833" b="17916"/>
          <a:stretch/>
        </p:blipFill>
        <p:spPr>
          <a:xfrm>
            <a:off x="505800" y="2701080"/>
            <a:ext cx="3415680" cy="341568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1522440" y="4161600"/>
            <a:ext cx="1682640" cy="3736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Bild einfügen oder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9" name="Picture 13"/>
          <p:cNvPicPr/>
          <p:nvPr/>
        </p:nvPicPr>
        <p:blipFill>
          <a:blip r:embed="rId3"/>
          <a:stretch/>
        </p:blipFill>
        <p:spPr>
          <a:xfrm>
            <a:off x="7675560" y="2208240"/>
            <a:ext cx="3527280" cy="2481120"/>
          </a:xfrm>
          <a:prstGeom prst="rect">
            <a:avLst/>
          </a:prstGeom>
          <a:ln w="9360"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8112240" y="3263760"/>
            <a:ext cx="2703960" cy="45036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Claim bei Bedarf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57E50FF-DE3D-404B-9B75-A2731966343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Technik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Selbermachen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“Canned Hosting” </a:t>
            </a:r>
            <a:endParaRPr lang="en-US" sz="2800" b="0" strike="noStrike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Wann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kein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Canned Hosting 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Wofür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Registrieren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(read only actions, Tickets)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862D288-3A48-4708-B820-1FDB559167F5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Canned 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hosting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Sourceforge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4" name="Gruppieren 3"/>
          <p:cNvGrpSpPr/>
          <p:nvPr/>
        </p:nvGrpSpPr>
        <p:grpSpPr>
          <a:xfrm>
            <a:off x="6723018" y="1397141"/>
            <a:ext cx="3831771" cy="3976158"/>
            <a:chOff x="6723018" y="1588730"/>
            <a:chExt cx="3831771" cy="3976158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3"/>
            <a:srcRect l="10792" t="44366" r="71395" b="27722"/>
            <a:stretch/>
          </p:blipFill>
          <p:spPr>
            <a:xfrm>
              <a:off x="6723018" y="1588730"/>
              <a:ext cx="3808944" cy="3257950"/>
            </a:xfrm>
            <a:prstGeom prst="rect">
              <a:avLst/>
            </a:prstGeom>
          </p:spPr>
        </p:pic>
        <p:sp>
          <p:nvSpPr>
            <p:cNvPr id="3" name="Textfeld 2"/>
            <p:cNvSpPr txBox="1"/>
            <p:nvPr/>
          </p:nvSpPr>
          <p:spPr>
            <a:xfrm>
              <a:off x="6723018" y="5103223"/>
              <a:ext cx="3831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 smtClean="0"/>
                <a:t>Quelle:https</a:t>
              </a:r>
              <a:r>
                <a:rPr lang="de-DE" sz="1200" dirty="0"/>
                <a:t>://</a:t>
              </a:r>
              <a:r>
                <a:rPr lang="de-DE" sz="1200" dirty="0" smtClean="0"/>
                <a:t>en.wikipedia.org/</a:t>
              </a:r>
              <a:r>
                <a:rPr lang="de-DE" sz="1200" dirty="0" err="1" smtClean="0"/>
                <a:t>wiki</a:t>
              </a:r>
              <a:r>
                <a:rPr lang="de-DE" sz="1200" dirty="0" smtClean="0"/>
                <a:t>/</a:t>
              </a:r>
              <a:r>
                <a:rPr lang="de-DE" sz="1200" dirty="0" err="1" smtClean="0"/>
                <a:t>Comparison_of_source_code_hosting_facilities</a:t>
              </a:r>
              <a:r>
                <a:rPr lang="de-DE" sz="1200" dirty="0" smtClean="0"/>
                <a:t>	Stand 2016</a:t>
              </a:r>
              <a:endParaRPr lang="de-DE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862D288-3A48-4708-B820-1FDB559167F5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Canned 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hosting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Github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Sourceforge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  <a:endParaRPr lang="en-US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21920" lvl="2" indent="-456120">
              <a:buClr>
                <a:srgbClr val="83B81A"/>
              </a:buClr>
              <a:buSzPct val="75000"/>
              <a:buFont typeface="Arial"/>
              <a:buChar char="-"/>
            </a:pP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243520" y="4012707"/>
            <a:ext cx="11608040" cy="1144901"/>
            <a:chOff x="603552" y="3622089"/>
            <a:chExt cx="11248008" cy="1109391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/>
            <a:srcRect l="10341" t="44198" r="2191" b="48913"/>
            <a:stretch/>
          </p:blipFill>
          <p:spPr>
            <a:xfrm>
              <a:off x="603552" y="3980123"/>
              <a:ext cx="11248008" cy="497150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/>
            <a:srcRect l="10309" t="21215" r="1924" b="73858"/>
            <a:stretch/>
          </p:blipFill>
          <p:spPr>
            <a:xfrm>
              <a:off x="603552" y="3622089"/>
              <a:ext cx="11248008" cy="358034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/>
            <a:srcRect l="10409" t="71923" r="2284" b="25117"/>
            <a:stretch/>
          </p:blipFill>
          <p:spPr>
            <a:xfrm>
              <a:off x="603553" y="4477273"/>
              <a:ext cx="11248007" cy="2542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43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B44FDF3-2E63-4CFF-8C21-019160183E3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Warum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Informationen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öffendlich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machen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potentielle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Mitwirkende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anlocken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5548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potentielle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User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informieren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F1639A1-C69E-4FBF-9693-9765F69768EB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Inhalt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: 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Nötiges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Wissen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Installation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Nutzung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Bekannte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Lücken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F1639A1-C69E-4FBF-9693-9765F69768EB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Nicht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für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den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Entwickler</a:t>
            </a:r>
            <a:r>
              <a:rPr lang="en-US" sz="28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selbst</a:t>
            </a:r>
            <a:endParaRPr lang="en-US" sz="28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829520" lvl="3" indent="-45612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neue</a:t>
            </a: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Nutzer</a:t>
            </a:r>
            <a:endParaRPr lang="en-US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29520" lvl="3" indent="-45612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neue</a:t>
            </a: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Beträger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372320" lvl="2" indent="-456120">
              <a:buClr>
                <a:srgbClr val="83B81A"/>
              </a:buClr>
              <a:buSzPct val="75000"/>
              <a:buFont typeface="Arial"/>
              <a:buChar char="-"/>
            </a:pPr>
            <a:endParaRPr lang="en-US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FAQs</a:t>
            </a:r>
          </a:p>
          <a:p>
            <a:pPr marL="1829520" lvl="3" indent="-45612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Gute</a:t>
            </a: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wachsen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30600" lvl="3" indent="-457200">
              <a:buClr>
                <a:srgbClr val="83B81A"/>
              </a:buClr>
              <a:buSzPct val="75000"/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372320" lvl="2" indent="-456120">
              <a:buClr>
                <a:srgbClr val="83B81A"/>
              </a:buClr>
              <a:buSzPct val="75000"/>
              <a:buFont typeface="Arial"/>
              <a:buChar char="-"/>
            </a:pPr>
            <a:endParaRPr lang="en-US" sz="28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8815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62AD050-1CBC-487E-B66F-CFEA6B5A69E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700200" y="149904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Verfügbarkeit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Web Site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teil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des Software Downloads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neue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Entwickler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„Was tut Was“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C1D2C22-A1F2-414B-8494-E63E05DB8320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Welches System?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Begrifflichkeiten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Versionen wofür?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Alles Editierbare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C4ADE35-79DE-46DC-AB66-454D147C7DD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Commit Notifikationen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Meist E-Mail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Up to Date bleiben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Durch Hooks ausgelöst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Diffs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070C3EAE-34B5-4F94-A504-468E774E0E1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19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Auch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„Bug Tracker“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Bugs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Feature Requests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One time Tasks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Nötige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Eigenschaften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Email Hook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Kontaktinfos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API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Vorhanden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Heutige Agenda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Namen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23DB2C-BE8B-4550-86BA-8AAF7D8A447A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2BE225D-D8FB-4C1D-B3C6-BB224096B7D4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865800" y="1002600"/>
            <a:ext cx="9083520" cy="49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LifeCycle des Tickets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865800" y="2034360"/>
            <a:ext cx="1443960" cy="3384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Erstellung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865800" y="2378160"/>
            <a:ext cx="1443960" cy="78984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Beschreibung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Rezept zur Reproduktion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7"/>
          <p:cNvSpPr/>
          <p:nvPr/>
        </p:nvSpPr>
        <p:spPr>
          <a:xfrm>
            <a:off x="865800" y="5204520"/>
            <a:ext cx="1443960" cy="5400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geschlossen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8"/>
          <p:cNvSpPr/>
          <p:nvPr/>
        </p:nvSpPr>
        <p:spPr>
          <a:xfrm>
            <a:off x="865800" y="5712480"/>
            <a:ext cx="1443960" cy="38700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Ende des Cycles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9"/>
          <p:cNvSpPr/>
          <p:nvPr/>
        </p:nvSpPr>
        <p:spPr>
          <a:xfrm>
            <a:off x="478800" y="3978720"/>
            <a:ext cx="844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Abgelehnt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0"/>
          <p:cNvSpPr/>
          <p:nvPr/>
        </p:nvSpPr>
        <p:spPr>
          <a:xfrm>
            <a:off x="1587960" y="3168000"/>
            <a:ext cx="360" cy="203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type="triangle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CustomShape 11"/>
          <p:cNvSpPr/>
          <p:nvPr/>
        </p:nvSpPr>
        <p:spPr>
          <a:xfrm>
            <a:off x="4556520" y="2536200"/>
            <a:ext cx="1443960" cy="30528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verifiziert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2"/>
          <p:cNvSpPr/>
          <p:nvPr/>
        </p:nvSpPr>
        <p:spPr>
          <a:xfrm>
            <a:off x="4556520" y="2842200"/>
            <a:ext cx="1443960" cy="95760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 ist reproduzierbar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Ist wirklich ein Bug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13"/>
          <p:cNvSpPr/>
          <p:nvPr/>
        </p:nvSpPr>
        <p:spPr>
          <a:xfrm>
            <a:off x="2310120" y="2773080"/>
            <a:ext cx="2246040" cy="54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type="triangle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CustomShape 14"/>
          <p:cNvSpPr/>
          <p:nvPr/>
        </p:nvSpPr>
        <p:spPr>
          <a:xfrm>
            <a:off x="2997360" y="2631600"/>
            <a:ext cx="9907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Verifikation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15"/>
          <p:cNvSpPr/>
          <p:nvPr/>
        </p:nvSpPr>
        <p:spPr>
          <a:xfrm>
            <a:off x="8802000" y="2224800"/>
            <a:ext cx="1443960" cy="5562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diagnostizert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6"/>
          <p:cNvSpPr/>
          <p:nvPr/>
        </p:nvSpPr>
        <p:spPr>
          <a:xfrm>
            <a:off x="8802000" y="2778840"/>
            <a:ext cx="1443960" cy="113076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Ursache gefunden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Priorität Gesetzt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Aufwand Schätzen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17"/>
          <p:cNvSpPr/>
          <p:nvPr/>
        </p:nvSpPr>
        <p:spPr>
          <a:xfrm>
            <a:off x="6000840" y="3296160"/>
            <a:ext cx="2800800" cy="4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type="triangle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CustomShape 18"/>
          <p:cNvSpPr/>
          <p:nvPr/>
        </p:nvSpPr>
        <p:spPr>
          <a:xfrm>
            <a:off x="6957360" y="2773080"/>
            <a:ext cx="990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Ursache suchen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9"/>
          <p:cNvSpPr/>
          <p:nvPr/>
        </p:nvSpPr>
        <p:spPr>
          <a:xfrm>
            <a:off x="4556520" y="4452480"/>
            <a:ext cx="1443960" cy="5562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wird bearbeitet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20"/>
          <p:cNvSpPr/>
          <p:nvPr/>
        </p:nvSpPr>
        <p:spPr>
          <a:xfrm>
            <a:off x="4556520" y="5004720"/>
            <a:ext cx="1443960" cy="77616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Jemand arbeitet an der Lösung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Testet die Lösung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1"/>
          <p:cNvSpPr/>
          <p:nvPr/>
        </p:nvSpPr>
        <p:spPr>
          <a:xfrm flipH="1">
            <a:off x="6000840" y="3344400"/>
            <a:ext cx="2800800" cy="204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type="triangle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2"/>
          <p:cNvSpPr/>
          <p:nvPr/>
        </p:nvSpPr>
        <p:spPr>
          <a:xfrm>
            <a:off x="7326000" y="4633200"/>
            <a:ext cx="990720" cy="9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nimmt sich des Tickets an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23"/>
          <p:cNvSpPr/>
          <p:nvPr/>
        </p:nvSpPr>
        <p:spPr>
          <a:xfrm flipH="1">
            <a:off x="2308680" y="5393160"/>
            <a:ext cx="2246040" cy="538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type="triangle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24"/>
          <p:cNvSpPr/>
          <p:nvPr/>
        </p:nvSpPr>
        <p:spPr>
          <a:xfrm>
            <a:off x="2997360" y="5861160"/>
            <a:ext cx="990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gelöst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2E0225B-9FAA-4F9B-AD3F-5C190D4BB27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Ticket System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Duplikat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Tickets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Kommen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mit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der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Zeit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Bei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vielen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Usern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sehr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nervig</a:t>
            </a:r>
            <a:endParaRPr lang="en-US" sz="2400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„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Zweites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Paar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Augen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vor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Erstellung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Bestätigung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wirklich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Bug </a:t>
            </a:r>
            <a:r>
              <a:rPr lang="en-US" sz="24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ist</a:t>
            </a:r>
            <a:endParaRPr lang="en-US" sz="2400" b="0" strike="noStrike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Jedes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Ticket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wird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gelesen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So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fliegen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Dublikate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raus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2E0225B-9FAA-4F9B-AD3F-5C190D4BB27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4"/>
          <p:cNvSpPr/>
          <p:nvPr/>
        </p:nvSpPr>
        <p:spPr>
          <a:xfrm>
            <a:off x="909360" y="1516320"/>
            <a:ext cx="9083520" cy="66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/Mailin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 Lists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Empfehlenswert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: </a:t>
            </a: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Zugriff</a:t>
            </a: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durch</a:t>
            </a: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E-Mail und Browser</a:t>
            </a: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Moderation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Möglich</a:t>
            </a:r>
            <a:endParaRPr lang="en-US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Archivierung</a:t>
            </a:r>
            <a:endParaRPr lang="en-US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830240" lvl="3" indent="-456840"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Administrative </a:t>
            </a:r>
            <a:r>
              <a:rPr lang="en-US" sz="24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Funktionen</a:t>
            </a:r>
            <a:endParaRPr lang="en-US" sz="2400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370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8882820-3B75-4B75-9F53-2A0A07629487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 Guidelines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Abweichend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: Developer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Guidelines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Interaktionen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von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Developern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Anweisungen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für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Bug-Reports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Infos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</a:t>
            </a: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ntscheidungsfindung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</a:t>
            </a: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unktioniert</a:t>
            </a: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FD0FA6-2599-49EA-8CDF-CD5C77C2D50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Einleitung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im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Entwicklungsprozess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Gütige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Demokratische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Methoden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FD0FA6-2599-49EA-8CDF-CD5C77C2D50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Einleitung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Konsens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Jeder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kann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damit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leben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Explizit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oder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stillschweigend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Immer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zu</a:t>
            </a:r>
            <a:r>
              <a:rPr lang="en-US" sz="2400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400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bevorzugen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77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70265795-4FD7-4400-BD12-198490E94121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Gütige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Mehr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„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Konsens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Geburtshelfer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Weil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fehlendes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Wissen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wenn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kein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Konsens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1DF543B-0717-4BE8-9F22-616D3C8BC9B9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Gute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Wissen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 das „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geforkt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werden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kann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Erkennen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guter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Architektur</a:t>
            </a:r>
            <a:endParaRPr lang="en-US" sz="2800" b="0" strike="noStrike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Wissen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das </a:t>
            </a: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meiste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über</a:t>
            </a:r>
            <a:r>
              <a:rPr lang="en-US" sz="2800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das </a:t>
            </a:r>
            <a:r>
              <a:rPr lang="en-US" sz="2800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Projekt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Gibt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,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wenn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Fehler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macht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D51B523-5519-4375-AAE6-8FECAC9135A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752760" y="148680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(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ish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Wahlen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: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Zeitpunkt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Ende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einer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Diskussion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Konsens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möglich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Letztes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mittel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    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Man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kriegt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nur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die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Anzahl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der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Unterstützer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raus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57000BF-4AB2-431C-A2E8-3CFD554593D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29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90936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 (ish)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864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Wahlen : Wer?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Projektspezifisch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Commit Access == Darf Wählen?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Wie wird der vergeben?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3040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PowerPoint Vorlage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69000" y="1052640"/>
            <a:ext cx="11414880" cy="590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Vorbereitung	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Versionsverwaltung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 Tracker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Diktatoren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7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Demokratien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D6818DD-4361-4B6C-8FDB-C3FB6FDFAF07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Entscheidungsfindung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57000BF-4AB2-431C-A2E8-3CFD554593D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30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926770" y="1516320"/>
            <a:ext cx="9083520" cy="354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Also was nun?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5120" lvl="1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buClr>
                <a:srgbClr val="83B81A"/>
              </a:buClr>
              <a:buFont typeface="Arial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Diktatoren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buClr>
                <a:srgbClr val="83B81A"/>
              </a:buClr>
              <a:buFont typeface="Wingdings" panose="05000000000000000000" pitchFamily="2" charset="2"/>
              <a:buChar char="ü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Einer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mit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Überblick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buClr>
                <a:srgbClr val="83B81A"/>
              </a:buClr>
              <a:buFont typeface="Wingdings" panose="05000000000000000000" pitchFamily="2" charset="2"/>
              <a:buChar char="ü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Schnelle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Entscheidungen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buClr>
                <a:srgbClr val="83B81A"/>
              </a:buClr>
              <a:buFont typeface="Symbol" panose="05050102010706020507" pitchFamily="18" charset="2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Weniger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Einfluss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einzelne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2320" lvl="2" indent="-456120">
              <a:buClr>
                <a:srgbClr val="83B81A"/>
              </a:buClr>
              <a:buFont typeface="Arial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Demokratie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buClr>
                <a:srgbClr val="83B81A"/>
              </a:buClr>
              <a:buFont typeface="Wingdings" panose="05000000000000000000" pitchFamily="2" charset="2"/>
              <a:buChar char="ü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Mehr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Einfluss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für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einzelne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--&gt; motivation</a:t>
            </a:r>
          </a:p>
          <a:p>
            <a:pPr marL="1829520" lvl="3" indent="-456120">
              <a:buClr>
                <a:srgbClr val="83B81A"/>
              </a:buClr>
              <a:buFont typeface="Symbol" panose="05050102010706020507" pitchFamily="18" charset="2"/>
              <a:buChar char="-"/>
            </a:pP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Längere</a:t>
            </a:r>
            <a:r>
              <a:rPr lang="en-US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Entscheidungen</a:t>
            </a:r>
            <a:endParaRPr lang="en-US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9520" lvl="3" indent="-456120">
              <a:buClr>
                <a:srgbClr val="83B81A"/>
              </a:buClr>
              <a:buFont typeface="Wingdings" panose="05000000000000000000" pitchFamily="2" charset="2"/>
              <a:buChar char="v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1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525240" y="3418920"/>
            <a:ext cx="2419560" cy="15541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2"/>
          <p:cNvSpPr/>
          <p:nvPr/>
        </p:nvSpPr>
        <p:spPr>
          <a:xfrm>
            <a:off x="3389040" y="3418920"/>
            <a:ext cx="2419560" cy="15541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3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Claim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6528240" y="1076400"/>
            <a:ext cx="5231160" cy="49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Gestaltungselement kann positiv oder negativ auf Flächen oder Bildmotive gestellt werden. Es wird dabei transparent gestellt und wie ein Wasserzeichen eingesetzt.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Das Typoelement ist fest angelegt und um 10 ° gekippt. Es darf weder in Form und Inhalt verändert werden.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Der Claim darf oben, seitlich, unten sowie gleichzeitig an allen Seiten, angeschnitten werden. Es sollte aber darauf geachtet werden, dass er noch lesbar ist.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6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F43255B-F22C-42AF-9EBF-0165FF9E1DE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Picture 2"/>
          <p:cNvPicPr/>
          <p:nvPr/>
        </p:nvPicPr>
        <p:blipFill>
          <a:blip r:embed="rId2"/>
          <a:stretch/>
        </p:blipFill>
        <p:spPr>
          <a:xfrm>
            <a:off x="828000" y="166176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415" name="Picture 3"/>
          <p:cNvPicPr/>
          <p:nvPr/>
        </p:nvPicPr>
        <p:blipFill>
          <a:blip r:embed="rId3"/>
          <a:stretch/>
        </p:blipFill>
        <p:spPr>
          <a:xfrm>
            <a:off x="813240" y="3563280"/>
            <a:ext cx="1897200" cy="1294920"/>
          </a:xfrm>
          <a:prstGeom prst="rect">
            <a:avLst/>
          </a:prstGeom>
          <a:ln>
            <a:noFill/>
          </a:ln>
        </p:spPr>
      </p:pic>
      <p:pic>
        <p:nvPicPr>
          <p:cNvPr id="416" name="Picture 6"/>
          <p:cNvPicPr/>
          <p:nvPr/>
        </p:nvPicPr>
        <p:blipFill>
          <a:blip r:embed="rId4"/>
          <a:stretch/>
        </p:blipFill>
        <p:spPr>
          <a:xfrm>
            <a:off x="3359520" y="3576240"/>
            <a:ext cx="2473560" cy="1294920"/>
          </a:xfrm>
          <a:prstGeom prst="rect">
            <a:avLst/>
          </a:prstGeom>
          <a:ln>
            <a:noFill/>
          </a:ln>
        </p:spPr>
      </p:pic>
      <p:sp>
        <p:nvSpPr>
          <p:cNvPr id="417" name="CustomShape 7"/>
          <p:cNvSpPr/>
          <p:nvPr/>
        </p:nvSpPr>
        <p:spPr>
          <a:xfrm>
            <a:off x="7052760" y="4585680"/>
            <a:ext cx="1861560" cy="11509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8" name="Picture 3"/>
          <p:cNvPicPr/>
          <p:nvPr/>
        </p:nvPicPr>
        <p:blipFill>
          <a:blip r:embed="rId3"/>
          <a:stretch/>
        </p:blipFill>
        <p:spPr>
          <a:xfrm>
            <a:off x="7032240" y="4479120"/>
            <a:ext cx="1897200" cy="1294920"/>
          </a:xfrm>
          <a:prstGeom prst="rect">
            <a:avLst/>
          </a:prstGeom>
          <a:ln>
            <a:noFill/>
          </a:ln>
        </p:spPr>
      </p:pic>
      <p:sp>
        <p:nvSpPr>
          <p:cNvPr id="419" name="CustomShape 8"/>
          <p:cNvSpPr/>
          <p:nvPr/>
        </p:nvSpPr>
        <p:spPr>
          <a:xfrm>
            <a:off x="9347760" y="4581000"/>
            <a:ext cx="1792080" cy="1150920"/>
          </a:xfrm>
          <a:prstGeom prst="rect">
            <a:avLst/>
          </a:prstGeom>
          <a:solidFill>
            <a:srgbClr val="4F81BD"/>
          </a:solidFill>
          <a:ln w="38160">
            <a:noFill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0" name="Picture 6"/>
          <p:cNvPicPr/>
          <p:nvPr/>
        </p:nvPicPr>
        <p:blipFill>
          <a:blip r:embed="rId4"/>
          <a:stretch/>
        </p:blipFill>
        <p:spPr>
          <a:xfrm>
            <a:off x="9264600" y="4599360"/>
            <a:ext cx="2026440" cy="1060920"/>
          </a:xfrm>
          <a:prstGeom prst="rect">
            <a:avLst/>
          </a:prstGeom>
          <a:ln>
            <a:noFill/>
          </a:ln>
        </p:spPr>
      </p:pic>
      <p:pic>
        <p:nvPicPr>
          <p:cNvPr id="421" name="Picture 14"/>
          <p:cNvPicPr/>
          <p:nvPr/>
        </p:nvPicPr>
        <p:blipFill>
          <a:blip r:embed="rId5"/>
          <a:stretch/>
        </p:blipFill>
        <p:spPr>
          <a:xfrm>
            <a:off x="3540600" y="1661760"/>
            <a:ext cx="2292480" cy="12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SmartArt-Auswahl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87DC7C2-3D63-4940-8684-74150FC524AD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4"/>
          <p:cNvSpPr/>
          <p:nvPr/>
        </p:nvSpPr>
        <p:spPr>
          <a:xfrm>
            <a:off x="369000" y="1052640"/>
            <a:ext cx="11390400" cy="64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Formen finden Sie unter „Einfügen &gt; SmartArt“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5"/>
          <p:cNvSpPr/>
          <p:nvPr/>
        </p:nvSpPr>
        <p:spPr>
          <a:xfrm>
            <a:off x="605880" y="2277000"/>
            <a:ext cx="1641600" cy="1406880"/>
          </a:xfrm>
          <a:prstGeom prst="rect">
            <a:avLst/>
          </a:prstGeom>
          <a:blipFill>
            <a:blip r:embed="rId2"/>
            <a:stretch>
              <a:fillRect l="-2951" r="-2951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7" name="CustomShape 6"/>
          <p:cNvSpPr/>
          <p:nvPr/>
        </p:nvSpPr>
        <p:spPr>
          <a:xfrm>
            <a:off x="605880" y="2481120"/>
            <a:ext cx="1641600" cy="336960"/>
          </a:xfrm>
          <a:prstGeom prst="rect">
            <a:avLst/>
          </a:prstGeom>
          <a:solidFill>
            <a:srgbClr val="86B81A">
              <a:alpha val="4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40" tIns="35640" rIns="35640" bIns="35640" anchor="ctr"/>
          <a:lstStyle/>
          <a:p>
            <a:pPr algn="ctr">
              <a:lnSpc>
                <a:spcPct val="9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Furtwangen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583920" y="4080960"/>
            <a:ext cx="1878480" cy="1502640"/>
          </a:xfrm>
          <a:prstGeom prst="rect">
            <a:avLst/>
          </a:prstGeom>
          <a:blipFill>
            <a:blip r:embed="rId3"/>
            <a:stretch>
              <a:fillRect l="-9959" r="-9959"/>
            </a:stretch>
          </a:blip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CustomShape 8"/>
          <p:cNvSpPr/>
          <p:nvPr/>
        </p:nvSpPr>
        <p:spPr>
          <a:xfrm>
            <a:off x="695160" y="5386680"/>
            <a:ext cx="1671840" cy="525240"/>
          </a:xfrm>
          <a:prstGeom prst="wedgeRectCallout">
            <a:avLst>
              <a:gd name="adj1" fmla="val 20250"/>
              <a:gd name="adj2" fmla="val -60700"/>
            </a:avLst>
          </a:prstGeom>
          <a:gradFill>
            <a:gsLst>
              <a:gs pos="0">
                <a:srgbClr val="688FC4"/>
              </a:gs>
              <a:gs pos="100000">
                <a:srgbClr val="487FC1"/>
              </a:gs>
            </a:gsLst>
            <a:lin ang="5400000"/>
          </a:gradFill>
          <a:ln>
            <a:noFill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 algn="ctr">
              <a:lnSpc>
                <a:spcPct val="9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Wirtschafts-ingenieurwesen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9"/>
          <p:cNvSpPr/>
          <p:nvPr/>
        </p:nvSpPr>
        <p:spPr>
          <a:xfrm>
            <a:off x="2639520" y="2268000"/>
            <a:ext cx="1443960" cy="338400"/>
          </a:xfrm>
          <a:prstGeom prst="rect">
            <a:avLst/>
          </a:prstGeom>
          <a:solidFill>
            <a:srgbClr val="83B81A"/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560" tIns="60840" rIns="106560" bIns="60840" anchor="ctr"/>
          <a:lstStyle/>
          <a:p>
            <a:pPr algn="ctr">
              <a:lnSpc>
                <a:spcPct val="90000"/>
              </a:lnSpc>
            </a:pPr>
            <a:r>
              <a:rPr lang="en-US" sz="15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Überschrift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10"/>
          <p:cNvSpPr/>
          <p:nvPr/>
        </p:nvSpPr>
        <p:spPr>
          <a:xfrm>
            <a:off x="2639520" y="2574360"/>
            <a:ext cx="1443960" cy="789480"/>
          </a:xfrm>
          <a:prstGeom prst="rect">
            <a:avLst/>
          </a:prstGeom>
          <a:solidFill>
            <a:srgbClr val="D0D8E7">
              <a:alpha val="90000"/>
            </a:srgbClr>
          </a:solidFill>
          <a:ln w="25560">
            <a:solidFill>
              <a:srgbClr val="D0D8E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108000" rIns="72000" bIns="108000"/>
          <a:lstStyle/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480" lvl="1" indent="-11340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Freitext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11"/>
          <p:cNvSpPr/>
          <p:nvPr/>
        </p:nvSpPr>
        <p:spPr>
          <a:xfrm>
            <a:off x="5478120" y="198936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2"/>
          <p:cNvSpPr/>
          <p:nvPr/>
        </p:nvSpPr>
        <p:spPr>
          <a:xfrm rot="2160000">
            <a:off x="5996520" y="24001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13"/>
          <p:cNvSpPr/>
          <p:nvPr/>
        </p:nvSpPr>
        <p:spPr>
          <a:xfrm>
            <a:off x="6128640" y="246204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14"/>
          <p:cNvSpPr/>
          <p:nvPr/>
        </p:nvSpPr>
        <p:spPr>
          <a:xfrm rot="6480000">
            <a:off x="6203160" y="3017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CustomShape 15"/>
          <p:cNvSpPr/>
          <p:nvPr/>
        </p:nvSpPr>
        <p:spPr>
          <a:xfrm>
            <a:off x="5880240" y="322668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16"/>
          <p:cNvSpPr/>
          <p:nvPr/>
        </p:nvSpPr>
        <p:spPr>
          <a:xfrm rot="10800000">
            <a:off x="6105240" y="394488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CustomShape 17"/>
          <p:cNvSpPr/>
          <p:nvPr/>
        </p:nvSpPr>
        <p:spPr>
          <a:xfrm>
            <a:off x="5076360" y="322668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18"/>
          <p:cNvSpPr/>
          <p:nvPr/>
        </p:nvSpPr>
        <p:spPr>
          <a:xfrm rot="15120000">
            <a:off x="5149080" y="3026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19"/>
          <p:cNvSpPr/>
          <p:nvPr/>
        </p:nvSpPr>
        <p:spPr>
          <a:xfrm>
            <a:off x="4827600" y="2462040"/>
            <a:ext cx="533880" cy="533880"/>
          </a:xfrm>
          <a:prstGeom prst="ellips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5120" tIns="15120" rIns="15120" bIns="15120" anchor="ctr"/>
          <a:lstStyle/>
          <a:p>
            <a:pPr algn="ctr">
              <a:lnSpc>
                <a:spcPct val="9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0"/>
          <p:cNvSpPr/>
          <p:nvPr/>
        </p:nvSpPr>
        <p:spPr>
          <a:xfrm rot="19440000">
            <a:off x="5345280" y="2405520"/>
            <a:ext cx="141480" cy="17964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B2C0D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21"/>
          <p:cNvSpPr/>
          <p:nvPr/>
        </p:nvSpPr>
        <p:spPr>
          <a:xfrm>
            <a:off x="10733760" y="5261040"/>
            <a:ext cx="90360" cy="142560"/>
          </a:xfrm>
          <a:custGeom>
            <a:avLst/>
            <a:gdLst/>
            <a:ahLst/>
            <a:cxnLst/>
            <a:rect l="l" t="t" r="r" b="b"/>
            <a:pathLst>
              <a:path h="143817">
                <a:moveTo>
                  <a:pt x="45720" y="0"/>
                </a:moveTo>
                <a:lnTo>
                  <a:pt x="45720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22"/>
          <p:cNvSpPr/>
          <p:nvPr/>
        </p:nvSpPr>
        <p:spPr>
          <a:xfrm>
            <a:off x="9838080" y="4660560"/>
            <a:ext cx="940680" cy="142560"/>
          </a:xfrm>
          <a:custGeom>
            <a:avLst/>
            <a:gdLst/>
            <a:ahLst/>
            <a:cxnLst/>
            <a:rect l="l" t="t" r="r" b="b"/>
            <a:pathLst>
              <a:path w="941664" h="143817">
                <a:moveTo>
                  <a:pt x="0" y="0"/>
                </a:moveTo>
                <a:lnTo>
                  <a:pt x="0" y="72479"/>
                </a:lnTo>
                <a:lnTo>
                  <a:pt x="941664" y="72479"/>
                </a:lnTo>
                <a:lnTo>
                  <a:pt x="941664" y="143817"/>
                </a:lnTo>
              </a:path>
            </a:pathLst>
          </a:custGeom>
          <a:noFill/>
          <a:ln w="25560">
            <a:solidFill>
              <a:srgbClr val="3F679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23"/>
          <p:cNvSpPr/>
          <p:nvPr/>
        </p:nvSpPr>
        <p:spPr>
          <a:xfrm>
            <a:off x="8896320" y="5261040"/>
            <a:ext cx="626760" cy="142560"/>
          </a:xfrm>
          <a:custGeom>
            <a:avLst/>
            <a:gdLst/>
            <a:ahLst/>
            <a:cxnLst/>
            <a:rect l="l" t="t" r="r" b="b"/>
            <a:pathLst>
              <a:path w="627776" h="143817">
                <a:moveTo>
                  <a:pt x="0" y="0"/>
                </a:moveTo>
                <a:lnTo>
                  <a:pt x="0" y="72479"/>
                </a:lnTo>
                <a:lnTo>
                  <a:pt x="627776" y="72479"/>
                </a:lnTo>
                <a:lnTo>
                  <a:pt x="627776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4"/>
          <p:cNvSpPr/>
          <p:nvPr/>
        </p:nvSpPr>
        <p:spPr>
          <a:xfrm>
            <a:off x="8268480" y="5261040"/>
            <a:ext cx="626760" cy="142560"/>
          </a:xfrm>
          <a:custGeom>
            <a:avLst/>
            <a:gdLst/>
            <a:ahLst/>
            <a:cxnLst/>
            <a:rect l="l" t="t" r="r" b="b"/>
            <a:pathLst>
              <a:path w="627776" h="143817">
                <a:moveTo>
                  <a:pt x="627776" y="0"/>
                </a:moveTo>
                <a:lnTo>
                  <a:pt x="627776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 w="25560">
            <a:solidFill>
              <a:srgbClr val="4775A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25"/>
          <p:cNvSpPr/>
          <p:nvPr/>
        </p:nvSpPr>
        <p:spPr>
          <a:xfrm>
            <a:off x="8896320" y="4660560"/>
            <a:ext cx="940680" cy="142560"/>
          </a:xfrm>
          <a:custGeom>
            <a:avLst/>
            <a:gdLst/>
            <a:ahLst/>
            <a:cxnLst/>
            <a:rect l="l" t="t" r="r" b="b"/>
            <a:pathLst>
              <a:path w="941664" h="143817">
                <a:moveTo>
                  <a:pt x="941664" y="0"/>
                </a:moveTo>
                <a:lnTo>
                  <a:pt x="941664" y="72479"/>
                </a:lnTo>
                <a:lnTo>
                  <a:pt x="0" y="72479"/>
                </a:lnTo>
                <a:lnTo>
                  <a:pt x="0" y="143817"/>
                </a:lnTo>
              </a:path>
            </a:pathLst>
          </a:custGeom>
          <a:noFill/>
          <a:ln w="25560">
            <a:solidFill>
              <a:srgbClr val="3F679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26"/>
          <p:cNvSpPr/>
          <p:nvPr/>
        </p:nvSpPr>
        <p:spPr>
          <a:xfrm>
            <a:off x="9609840" y="420408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7"/>
          <p:cNvSpPr/>
          <p:nvPr/>
        </p:nvSpPr>
        <p:spPr>
          <a:xfrm>
            <a:off x="10066320" y="42030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8"/>
          <p:cNvSpPr/>
          <p:nvPr/>
        </p:nvSpPr>
        <p:spPr>
          <a:xfrm>
            <a:off x="8668080" y="480456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29"/>
          <p:cNvSpPr/>
          <p:nvPr/>
        </p:nvSpPr>
        <p:spPr>
          <a:xfrm>
            <a:off x="912456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30"/>
          <p:cNvSpPr/>
          <p:nvPr/>
        </p:nvSpPr>
        <p:spPr>
          <a:xfrm>
            <a:off x="8040240" y="540504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31"/>
          <p:cNvSpPr/>
          <p:nvPr/>
        </p:nvSpPr>
        <p:spPr>
          <a:xfrm>
            <a:off x="849672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32"/>
          <p:cNvSpPr/>
          <p:nvPr/>
        </p:nvSpPr>
        <p:spPr>
          <a:xfrm>
            <a:off x="9295920" y="540504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33"/>
          <p:cNvSpPr/>
          <p:nvPr/>
        </p:nvSpPr>
        <p:spPr>
          <a:xfrm>
            <a:off x="975240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34"/>
          <p:cNvSpPr/>
          <p:nvPr/>
        </p:nvSpPr>
        <p:spPr>
          <a:xfrm>
            <a:off x="10551240" y="480456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35"/>
          <p:cNvSpPr/>
          <p:nvPr/>
        </p:nvSpPr>
        <p:spPr>
          <a:xfrm>
            <a:off x="11008080" y="480348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36"/>
          <p:cNvSpPr/>
          <p:nvPr/>
        </p:nvSpPr>
        <p:spPr>
          <a:xfrm>
            <a:off x="10551240" y="5405040"/>
            <a:ext cx="455400" cy="4554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37"/>
          <p:cNvSpPr/>
          <p:nvPr/>
        </p:nvSpPr>
        <p:spPr>
          <a:xfrm>
            <a:off x="11008080" y="5403600"/>
            <a:ext cx="68364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0840" tIns="60840" rIns="60840" bIns="60840" anchor="ctr"/>
          <a:lstStyle/>
          <a:p>
            <a:pPr>
              <a:lnSpc>
                <a:spcPct val="90000"/>
              </a:lnSpc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38"/>
          <p:cNvSpPr/>
          <p:nvPr/>
        </p:nvSpPr>
        <p:spPr>
          <a:xfrm>
            <a:off x="433152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8320" tIns="202320" rIns="41760" bIns="54720"/>
          <a:lstStyle/>
          <a:p>
            <a:pPr marL="57240" lvl="1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39"/>
          <p:cNvSpPr/>
          <p:nvPr/>
        </p:nvSpPr>
        <p:spPr>
          <a:xfrm>
            <a:off x="2844000" y="533196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202320" rIns="41760" bIns="54720"/>
          <a:lstStyle/>
          <a:p>
            <a:pPr marL="57240" lvl="1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40"/>
          <p:cNvSpPr/>
          <p:nvPr/>
        </p:nvSpPr>
        <p:spPr>
          <a:xfrm>
            <a:off x="433152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28320" tIns="54720" rIns="41760" bIns="202320"/>
          <a:lstStyle/>
          <a:p>
            <a:pPr marL="57240" lvl="1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41"/>
          <p:cNvSpPr/>
          <p:nvPr/>
        </p:nvSpPr>
        <p:spPr>
          <a:xfrm>
            <a:off x="2844000" y="4077000"/>
            <a:ext cx="910800" cy="58932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5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4720" tIns="54720" rIns="41760" bIns="202320"/>
          <a:lstStyle/>
          <a:p>
            <a:pPr marL="57240" lvl="1" indent="-56160">
              <a:lnSpc>
                <a:spcPct val="90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9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Aufzählung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42"/>
          <p:cNvSpPr/>
          <p:nvPr/>
        </p:nvSpPr>
        <p:spPr>
          <a:xfrm>
            <a:off x="3225960" y="418212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43"/>
          <p:cNvSpPr/>
          <p:nvPr/>
        </p:nvSpPr>
        <p:spPr>
          <a:xfrm rot="5400000">
            <a:off x="4063320" y="418212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44"/>
          <p:cNvSpPr/>
          <p:nvPr/>
        </p:nvSpPr>
        <p:spPr>
          <a:xfrm rot="10800000">
            <a:off x="4867560" y="581760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45"/>
          <p:cNvSpPr/>
          <p:nvPr/>
        </p:nvSpPr>
        <p:spPr>
          <a:xfrm rot="16200000">
            <a:off x="3225960" y="5019480"/>
            <a:ext cx="798120" cy="798120"/>
          </a:xfrm>
          <a:prstGeom prst="pieWedge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6880" tIns="56880" rIns="56880" bIns="56880" anchor="ctr"/>
          <a:lstStyle/>
          <a:p>
            <a:pPr algn="ctr">
              <a:lnSpc>
                <a:spcPct val="90000"/>
              </a:lnSpc>
            </a:pPr>
            <a:r>
              <a:rPr lang="en-US" sz="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46"/>
          <p:cNvSpPr/>
          <p:nvPr/>
        </p:nvSpPr>
        <p:spPr>
          <a:xfrm>
            <a:off x="3905640" y="483372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rgbClr val="B2C0DA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47"/>
          <p:cNvSpPr/>
          <p:nvPr/>
        </p:nvSpPr>
        <p:spPr>
          <a:xfrm rot="10800000">
            <a:off x="4732200" y="5644440"/>
            <a:ext cx="274680" cy="23868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2500"/>
            </a:avLst>
          </a:prstGeom>
          <a:solidFill>
            <a:srgbClr val="B2C0DA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48"/>
          <p:cNvSpPr/>
          <p:nvPr/>
        </p:nvSpPr>
        <p:spPr>
          <a:xfrm>
            <a:off x="8256240" y="1988640"/>
            <a:ext cx="86292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49"/>
          <p:cNvSpPr/>
          <p:nvPr/>
        </p:nvSpPr>
        <p:spPr>
          <a:xfrm>
            <a:off x="7824240" y="2565000"/>
            <a:ext cx="172728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50"/>
          <p:cNvSpPr/>
          <p:nvPr/>
        </p:nvSpPr>
        <p:spPr>
          <a:xfrm>
            <a:off x="7392240" y="3141000"/>
            <a:ext cx="2591280" cy="574920"/>
          </a:xfrm>
          <a:prstGeom prst="trapezoid">
            <a:avLst>
              <a:gd name="adj" fmla="val 75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51"/>
          <p:cNvSpPr/>
          <p:nvPr/>
        </p:nvSpPr>
        <p:spPr>
          <a:xfrm>
            <a:off x="580860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52"/>
          <p:cNvSpPr/>
          <p:nvPr/>
        </p:nvSpPr>
        <p:spPr>
          <a:xfrm>
            <a:off x="645624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53"/>
          <p:cNvSpPr/>
          <p:nvPr/>
        </p:nvSpPr>
        <p:spPr>
          <a:xfrm>
            <a:off x="7103880" y="4437360"/>
            <a:ext cx="718560" cy="286920"/>
          </a:xfrm>
          <a:prstGeom prst="chevron">
            <a:avLst>
              <a:gd name="adj" fmla="val 50000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54"/>
          <p:cNvSpPr/>
          <p:nvPr/>
        </p:nvSpPr>
        <p:spPr>
          <a:xfrm>
            <a:off x="10544040" y="2536200"/>
            <a:ext cx="824400" cy="82440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55"/>
          <p:cNvSpPr/>
          <p:nvPr/>
        </p:nvSpPr>
        <p:spPr>
          <a:xfrm>
            <a:off x="10750320" y="220500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CustomShape 56"/>
          <p:cNvSpPr/>
          <p:nvPr/>
        </p:nvSpPr>
        <p:spPr>
          <a:xfrm>
            <a:off x="11287800" y="274248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57"/>
          <p:cNvSpPr/>
          <p:nvPr/>
        </p:nvSpPr>
        <p:spPr>
          <a:xfrm>
            <a:off x="10750320" y="328032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9" name="CustomShape 58"/>
          <p:cNvSpPr/>
          <p:nvPr/>
        </p:nvSpPr>
        <p:spPr>
          <a:xfrm>
            <a:off x="10212840" y="2742480"/>
            <a:ext cx="411840" cy="411840"/>
          </a:xfrm>
          <a:prstGeom prst="ellipse">
            <a:avLst/>
          </a:prstGeom>
          <a:solidFill>
            <a:srgbClr val="4F81BD">
              <a:alpha val="50000"/>
            </a:srgbClr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1247677A-C4C6-4904-9F92-A1B2488B346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369000" y="1052640"/>
            <a:ext cx="11414880" cy="153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Dies sind Beispielelemente, welche durch Farbe und Form, innerhalb der Corporate Design Richtlinien, frei definiert und angepasst werden können. Weitere Basisformen finden Sie unter „Start &gt; Zeichnung“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4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HFU PowerPoint Basisgrafiken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5"/>
          <p:cNvSpPr/>
          <p:nvPr/>
        </p:nvSpPr>
        <p:spPr>
          <a:xfrm>
            <a:off x="6823440" y="3133080"/>
            <a:ext cx="1215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6"/>
          <p:cNvSpPr/>
          <p:nvPr/>
        </p:nvSpPr>
        <p:spPr>
          <a:xfrm>
            <a:off x="5231880" y="2907360"/>
            <a:ext cx="393840" cy="45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7"/>
          <p:cNvSpPr/>
          <p:nvPr/>
        </p:nvSpPr>
        <p:spPr>
          <a:xfrm>
            <a:off x="5870160" y="295524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CustomShape 8"/>
          <p:cNvSpPr/>
          <p:nvPr/>
        </p:nvSpPr>
        <p:spPr>
          <a:xfrm>
            <a:off x="335160" y="4151160"/>
            <a:ext cx="2030760" cy="789120"/>
          </a:xfrm>
          <a:prstGeom prst="roundRect">
            <a:avLst>
              <a:gd name="adj" fmla="val 16667"/>
            </a:avLst>
          </a:prstGeom>
          <a:solidFill>
            <a:srgbClr val="B9CDE5">
              <a:alpha val="7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8" name="CustomShape 9"/>
          <p:cNvSpPr/>
          <p:nvPr/>
        </p:nvSpPr>
        <p:spPr>
          <a:xfrm>
            <a:off x="2573640" y="4151160"/>
            <a:ext cx="2030760" cy="78912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rgbClr val="B9CDE5"/>
          </a:solidFill>
          <a:ln w="648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10"/>
          <p:cNvSpPr/>
          <p:nvPr/>
        </p:nvSpPr>
        <p:spPr>
          <a:xfrm>
            <a:off x="4799880" y="4151160"/>
            <a:ext cx="2087280" cy="78912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11"/>
          <p:cNvSpPr/>
          <p:nvPr/>
        </p:nvSpPr>
        <p:spPr>
          <a:xfrm>
            <a:off x="8444880" y="2738160"/>
            <a:ext cx="1014840" cy="789120"/>
          </a:xfrm>
          <a:prstGeom prst="bentConnector3">
            <a:avLst>
              <a:gd name="adj1" fmla="val 50000"/>
            </a:avLst>
          </a:prstGeom>
          <a:noFill/>
          <a:ln w="22320">
            <a:solidFill>
              <a:srgbClr val="4A7EBB"/>
            </a:solidFill>
            <a:round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12"/>
          <p:cNvSpPr/>
          <p:nvPr/>
        </p:nvSpPr>
        <p:spPr>
          <a:xfrm>
            <a:off x="1850040" y="2277000"/>
            <a:ext cx="1423440" cy="1423440"/>
          </a:xfrm>
          <a:prstGeom prst="ellipse">
            <a:avLst/>
          </a:prstGeom>
          <a:solidFill>
            <a:srgbClr val="A6A6A6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13"/>
          <p:cNvSpPr/>
          <p:nvPr/>
        </p:nvSpPr>
        <p:spPr>
          <a:xfrm>
            <a:off x="335160" y="2277000"/>
            <a:ext cx="1423440" cy="1423440"/>
          </a:xfrm>
          <a:prstGeom prst="ellipse">
            <a:avLst/>
          </a:prstGeom>
          <a:solidFill>
            <a:srgbClr val="1F497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14"/>
          <p:cNvSpPr/>
          <p:nvPr/>
        </p:nvSpPr>
        <p:spPr>
          <a:xfrm>
            <a:off x="3375360" y="2277000"/>
            <a:ext cx="1423440" cy="1423440"/>
          </a:xfrm>
          <a:prstGeom prst="ellipse">
            <a:avLst/>
          </a:prstGeom>
          <a:solidFill>
            <a:srgbClr val="4F81BD">
              <a:alpha val="8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15"/>
          <p:cNvSpPr/>
          <p:nvPr/>
        </p:nvSpPr>
        <p:spPr>
          <a:xfrm>
            <a:off x="7010640" y="4581000"/>
            <a:ext cx="4845240" cy="359280"/>
          </a:xfrm>
          <a:prstGeom prst="rect">
            <a:avLst/>
          </a:prstGeom>
          <a:solidFill>
            <a:srgbClr val="4F81BD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44000" tIns="144000" rIns="90000" bIns="108000" anchor="ctr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TEXT HEADLINE TEXT HEADLINE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6"/>
          <p:cNvSpPr/>
          <p:nvPr/>
        </p:nvSpPr>
        <p:spPr>
          <a:xfrm>
            <a:off x="10056600" y="3133080"/>
            <a:ext cx="1367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4A7EBB"/>
            </a:solidFill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Anwendung SmartArt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51DA7DC2-431E-4895-8CC0-B09DEB0F713F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4"/>
          <p:cNvSpPr/>
          <p:nvPr/>
        </p:nvSpPr>
        <p:spPr>
          <a:xfrm>
            <a:off x="6552720" y="1052640"/>
            <a:ext cx="5231160" cy="10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108000" rIns="90000" bIns="108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können das SmartArt-Objekt austauschen, in dem Sie mit einem Rechtsklick darauf klicken und „Layout ändern…“ auswählen.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5"/>
          <p:cNvSpPr/>
          <p:nvPr/>
        </p:nvSpPr>
        <p:spPr>
          <a:xfrm>
            <a:off x="2229480" y="117720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6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cxnLst/>
            <a:rect l="l" t="t" r="r" b="b"/>
            <a:pathLst>
              <a:path w="2715135" h="1952941">
                <a:moveTo>
                  <a:pt x="2715135" y="15487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7"/>
          <p:cNvSpPr/>
          <p:nvPr/>
        </p:nvSpPr>
        <p:spPr>
          <a:xfrm>
            <a:off x="408672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8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cxnLst/>
            <a:rect l="l" t="t" r="r" b="b"/>
            <a:pathLst>
              <a:path w="3903204" h="1952941">
                <a:moveTo>
                  <a:pt x="3903204" y="1850644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9"/>
          <p:cNvSpPr/>
          <p:nvPr/>
        </p:nvSpPr>
        <p:spPr>
          <a:xfrm>
            <a:off x="337752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10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cxnLst/>
            <a:rect l="l" t="t" r="r" b="b"/>
            <a:pathLst>
              <a:path w="2341232" h="3866894">
                <a:moveTo>
                  <a:pt x="2341232" y="386689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CustomShape 11"/>
          <p:cNvSpPr/>
          <p:nvPr/>
        </p:nvSpPr>
        <p:spPr>
          <a:xfrm>
            <a:off x="1081440" y="471024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12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cxnLst/>
            <a:rect l="l" t="t" r="r" b="b"/>
            <a:pathLst>
              <a:path w="1952942" h="3033804">
                <a:moveTo>
                  <a:pt x="326375" y="3033805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13"/>
          <p:cNvSpPr/>
          <p:nvPr/>
        </p:nvSpPr>
        <p:spPr>
          <a:xfrm>
            <a:off x="372240" y="2526480"/>
            <a:ext cx="1502640" cy="97632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4"/>
          <p:cNvSpPr/>
          <p:nvPr/>
        </p:nvSpPr>
        <p:spPr>
          <a:xfrm>
            <a:off x="1028520" y="1666080"/>
            <a:ext cx="3904920" cy="3904920"/>
          </a:xfrm>
          <a:custGeom>
            <a:avLst/>
            <a:gdLst/>
            <a:ahLst/>
            <a:cxnLst/>
            <a:rect l="l" t="t" r="r" b="b"/>
            <a:pathLst>
              <a:path w="1952942" h="1952941">
                <a:moveTo>
                  <a:pt x="340262" y="851466"/>
                </a:moveTo>
              </a:path>
            </a:pathLst>
          </a:custGeom>
          <a:noFill/>
          <a:ln w="9360">
            <a:solidFill>
              <a:srgbClr val="4F81B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Grün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DB6FC55-0890-4994-A304-280B2B41A09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13" name="Table 4"/>
          <p:cNvGraphicFramePr/>
          <p:nvPr/>
        </p:nvGraphicFramePr>
        <p:xfrm>
          <a:off x="371520" y="1052640"/>
          <a:ext cx="11412720" cy="1934280"/>
        </p:xfrm>
        <a:graphic>
          <a:graphicData uri="http://schemas.openxmlformats.org/drawingml/2006/table">
            <a:tbl>
              <a:tblPr/>
              <a:tblGrid>
                <a:gridCol w="3781800"/>
                <a:gridCol w="3814920"/>
                <a:gridCol w="3816000"/>
              </a:tblGrid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Überschrift 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86B81A"/>
                    </a:solidFill>
                  </a:tcPr>
                </a:tc>
              </a:tr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 200/220/155 Transparenz: 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644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Background-color RGB: 230/240/200 Transparenz: 30%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6480" marR="9648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Tabelle Grau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AF2FAE32-A75C-4B8D-BC07-B8DE83685F75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17" name="Table 4"/>
          <p:cNvGraphicFramePr/>
          <p:nvPr/>
        </p:nvGraphicFramePr>
        <p:xfrm>
          <a:off x="371520" y="1052640"/>
          <a:ext cx="11411640" cy="1998000"/>
        </p:xfrm>
        <a:graphic>
          <a:graphicData uri="http://schemas.openxmlformats.org/drawingml/2006/table">
            <a:tbl>
              <a:tblPr/>
              <a:tblGrid>
                <a:gridCol w="3440880"/>
                <a:gridCol w="4398480"/>
                <a:gridCol w="3572640"/>
              </a:tblGrid>
              <a:tr h="36108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648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648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1600" b="0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83B81A"/>
                    </a:solidFill>
                  </a:tcPr>
                </a:tc>
              </a:tr>
              <a:tr h="834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  <a:tr h="802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 Bold"/>
                          <a:ea typeface="ＭＳ Ｐゴシック"/>
                        </a:rPr>
                        <a:t>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224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872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  <a:tc>
                  <a:txBody>
                    <a:bodyPr/>
                    <a:lstStyle/>
                    <a:p>
                      <a:pPr marL="181080" indent="-180000">
                        <a:lnSpc>
                          <a:spcPct val="100000"/>
                        </a:lnSpc>
                        <a:buClr>
                          <a:srgbClr val="00844D"/>
                        </a:buClr>
                        <a:buFont typeface="Times"/>
                        <a:buChar char="•"/>
                      </a:pPr>
                      <a:r>
                        <a:rPr lang="en-US" sz="16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Text Tabelle Text Tabelle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124200" marR="124200">
                    <a:lnL w="1872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8720">
                      <a:solidFill>
                        <a:srgbClr val="FFFFFF"/>
                      </a:solidFill>
                    </a:lnT>
                    <a:lnB w="18720">
                      <a:solidFill>
                        <a:srgbClr val="FFFFFF"/>
                      </a:solidFill>
                    </a:lnB>
                    <a:solidFill>
                      <a:srgbClr val="DADC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Diagramm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88BF3F2-CF22-4355-90B6-38638791E8C4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21" name="Inhaltsplatzhalter 14"/>
          <p:cNvGraphicFramePr/>
          <p:nvPr/>
        </p:nvGraphicFramePr>
        <p:xfrm>
          <a:off x="371520" y="1052640"/>
          <a:ext cx="1141128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22" name="CustomShape 4"/>
          <p:cNvSpPr/>
          <p:nvPr/>
        </p:nvSpPr>
        <p:spPr>
          <a:xfrm>
            <a:off x="4439880" y="3412800"/>
            <a:ext cx="2653200" cy="35928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Grafik oder Bild einfügen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Listen (Beispiel)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DBAFFF1-EEDB-4468-8C5B-AC099C77A3C8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526" name="Table 4"/>
          <p:cNvGraphicFramePr/>
          <p:nvPr/>
        </p:nvGraphicFramePr>
        <p:xfrm>
          <a:off x="371520" y="1052640"/>
          <a:ext cx="11411640" cy="4373640"/>
        </p:xfrm>
        <a:graphic>
          <a:graphicData uri="http://schemas.openxmlformats.org/drawingml/2006/table">
            <a:tbl>
              <a:tblPr/>
              <a:tblGrid>
                <a:gridCol w="5679720"/>
                <a:gridCol w="5732280"/>
              </a:tblGrid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Studierende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6643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Furtwangen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3534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Schwenningen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2491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Studierende Tuttlingen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618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Fakultäten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9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51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Bachelorstudiengänge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30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DejaVu Sans"/>
                        </a:rPr>
                        <a:t>Masterstudiengänge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21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6F0C8"/>
                    </a:solidFill>
                  </a:tcPr>
                </a:tc>
              </a:tr>
              <a:tr h="486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Professuren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 Narrow"/>
                          <a:ea typeface="ＭＳ Ｐゴシック"/>
                        </a:rPr>
                        <a:t>172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4320" marR="943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8DC9B"/>
                    </a:solidFill>
                  </a:tcPr>
                </a:tc>
              </a:tr>
            </a:tbl>
          </a:graphicData>
        </a:graphic>
      </p:graphicFrame>
      <p:sp>
        <p:nvSpPr>
          <p:cNvPr id="527" name="CustomShape 5"/>
          <p:cNvSpPr/>
          <p:nvPr/>
        </p:nvSpPr>
        <p:spPr>
          <a:xfrm>
            <a:off x="7848360" y="5827320"/>
            <a:ext cx="3435840" cy="30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8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Stand: Wintersemester 2015/16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6"/>
          <p:cNvSpPr/>
          <p:nvPr/>
        </p:nvSpPr>
        <p:spPr>
          <a:xfrm>
            <a:off x="4768920" y="3152880"/>
            <a:ext cx="2653200" cy="519120"/>
          </a:xfrm>
          <a:prstGeom prst="rect">
            <a:avLst/>
          </a:prstGeom>
          <a:solidFill>
            <a:srgbClr val="FF00FF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bitte Daten eintragen oder löschen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Links zum Corporate Design der HFU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B7A8153-2A4C-4134-A7B4-70D7C7331773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39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642960" y="203976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Sie finden alle Downloadbaren HFU-CD Elemente unter: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https://marke.hs-furtwangen.de/home/download/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5"/>
          <p:cNvSpPr/>
          <p:nvPr/>
        </p:nvSpPr>
        <p:spPr>
          <a:xfrm>
            <a:off x="774720" y="3573000"/>
            <a:ext cx="10641240" cy="89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707173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Einblick in den HFU-Corporate Design Leitfaden finden Sie unter: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lang="en-US" sz="2400" b="1" strike="noStrike" spc="-1">
                <a:solidFill>
                  <a:srgbClr val="86B81A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https://marke.hs-furtwangen.de/fileadmin/user_upload/Downloads/CDManual_2014.pdf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7DEC8D0-DD6E-4296-AD3A-8404B3D25935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700200" y="1188720"/>
            <a:ext cx="4785840" cy="31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472680" y="18482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Neue Idee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 rot="1593600">
            <a:off x="3081960" y="27259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7"/>
          <p:cNvSpPr/>
          <p:nvPr/>
        </p:nvSpPr>
        <p:spPr>
          <a:xfrm>
            <a:off x="3673080" y="29289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Recherche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 rot="1593600">
            <a:off x="6159960" y="382860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7" name="CustomShape 9"/>
          <p:cNvSpPr/>
          <p:nvPr/>
        </p:nvSpPr>
        <p:spPr>
          <a:xfrm>
            <a:off x="6710040" y="396504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Vorbereitung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10"/>
          <p:cNvSpPr/>
          <p:nvPr/>
        </p:nvSpPr>
        <p:spPr>
          <a:xfrm>
            <a:off x="9708120" y="5009760"/>
            <a:ext cx="2270160" cy="118836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4F81BD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Arbeit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1"/>
          <p:cNvSpPr/>
          <p:nvPr/>
        </p:nvSpPr>
        <p:spPr>
          <a:xfrm rot="1593600">
            <a:off x="9192960" y="5017320"/>
            <a:ext cx="450360" cy="39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3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7" name="Grafik 404"/>
          <p:cNvPicPr/>
          <p:nvPr/>
        </p:nvPicPr>
        <p:blipFill>
          <a:blip r:embed="rId2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  <p:pic>
        <p:nvPicPr>
          <p:cNvPr id="538" name="Grafik 405"/>
          <p:cNvPicPr/>
          <p:nvPr/>
        </p:nvPicPr>
        <p:blipFill>
          <a:blip r:embed="rId2"/>
          <a:stretch/>
        </p:blipFill>
        <p:spPr>
          <a:xfrm>
            <a:off x="3602880" y="1604520"/>
            <a:ext cx="4984560" cy="397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7D10137-BBEB-44C2-B56E-2C2727F4840E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700200" y="1188720"/>
            <a:ext cx="7254720" cy="375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7520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39520" lvl="1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Gibt es so etwas schon ?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555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Google (ist dein Freud)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555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GitHub.com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555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OpenHub.net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555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39520" lvl="4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Free Software Directory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D998CCA7-8C38-4460-B566-3A0B3457507C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829080" y="2151000"/>
            <a:ext cx="9083520" cy="310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Recherche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gelöst 		→	Freuen und anwenden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in Bearbeitung 	→ 	Freuen und mithelfen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Problem unbehandelt 	→	eigenes Projekt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F6D2BEE7-0202-4495-8022-7C2BBAF85176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7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612000" y="1781418"/>
            <a:ext cx="9083520" cy="43407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Namen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aussuchen</a:t>
            </a:r>
            <a:endParaRPr lang="en-US" sz="18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vergeben</a:t>
            </a:r>
            <a:endParaRPr lang="en-US" sz="18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Bleibt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im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Gedächnis</a:t>
            </a:r>
            <a:endParaRPr lang="en-US" sz="18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Hat was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mit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der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Funktion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tun</a:t>
            </a:r>
            <a:endParaRPr lang="en-US" sz="1800" b="0" u="sng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Als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Domain </a:t>
            </a:r>
            <a:r>
              <a:rPr lang="en-US" sz="2800" b="0" u="sng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verfügbar</a:t>
            </a:r>
            <a:r>
              <a:rPr lang="en-US" sz="2800" b="0" u="sng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 </a:t>
            </a:r>
            <a:endParaRPr lang="en-US" sz="2800" b="0" u="sng" strike="noStrike" spc="-1" dirty="0" smtClean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endParaRPr lang="en-US" sz="2800" u="sng" spc="-1" dirty="0">
              <a:solidFill>
                <a:srgbClr val="292929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u="sng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GNU 	</a:t>
            </a:r>
            <a:r>
              <a:rPr lang="en-US" sz="2800" b="0" u="sng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sym typeface="Wingdings" panose="05000000000000000000" pitchFamily="2" charset="2"/>
              </a:rPr>
              <a:t> Gnu is Not Unix</a:t>
            </a: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u="sng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sym typeface="Wingdings" panose="05000000000000000000" pitchFamily="2" charset="2"/>
              </a:rPr>
              <a:t>Subversion </a:t>
            </a: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u="sng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sym typeface="Wingdings" panose="05000000000000000000" pitchFamily="2" charset="2"/>
              </a:rPr>
              <a:t>Git</a:t>
            </a:r>
            <a:r>
              <a:rPr lang="en-US" sz="2800" u="sng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sym typeface="Wingdings" panose="05000000000000000000" pitchFamily="2" charset="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Einführung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496336AE-0120-421F-A08B-515BD226AF95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8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664200" y="252000"/>
            <a:ext cx="9083520" cy="497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72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0824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2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“Do Anything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Licence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” (MIT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Lizenz</a:t>
            </a: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Erlaubt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im</a:t>
            </a:r>
            <a:r>
              <a:rPr lang="en-US" sz="24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grunde</a:t>
            </a:r>
            <a:r>
              <a:rPr lang="en-US" sz="2400" b="0" strike="noStrike" spc="-1" dirty="0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alles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Keine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Verantwortung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40240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720" lvl="5" indent="-456120">
              <a:lnSpc>
                <a:spcPct val="100000"/>
              </a:lnSpc>
              <a:buClr>
                <a:srgbClr val="83B81A"/>
              </a:buClr>
              <a:buSzPct val="45000"/>
              <a:buFont typeface="Arial"/>
              <a:buChar char="-"/>
            </a:pPr>
            <a:r>
              <a:rPr lang="en-US" sz="28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GNU General Public </a:t>
            </a: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Licence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Wenn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dein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Code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nicht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in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geschützte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Programme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 smtClean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soll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863" y="3750855"/>
            <a:ext cx="3010834" cy="112763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05" y="1936190"/>
            <a:ext cx="1599549" cy="1599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69000" y="176040"/>
            <a:ext cx="9326520" cy="44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3200" b="1" strike="noStrike" spc="-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Infrastruktur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0196280" y="6445800"/>
            <a:ext cx="1655280" cy="4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AB14A46-B153-4B00-B4A5-24031DCD929B}" type="slidenum"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9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69000" y="6453360"/>
            <a:ext cx="563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Hochschule Furtwangen heute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700200" y="1188720"/>
            <a:ext cx="9083520" cy="700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920" indent="-456120">
              <a:lnSpc>
                <a:spcPct val="100000"/>
              </a:lnSpc>
              <a:buClr>
                <a:srgbClr val="83B81A"/>
              </a:buClr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Internetseite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720" lvl="1" indent="-45612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-"/>
            </a:pPr>
            <a:r>
              <a:rPr lang="en-US" sz="28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Inhalt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Die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Beschreibung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Features und Requirements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Status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Dokumentation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Versionskontrolle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Zugriff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Bugtracker</a:t>
            </a: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Zugriff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30240" lvl="3" indent="-456840">
              <a:lnSpc>
                <a:spcPct val="100000"/>
              </a:lnSpc>
              <a:buClr>
                <a:srgbClr val="83B81A"/>
              </a:buClr>
              <a:buSzPct val="75000"/>
              <a:buFont typeface="Arial"/>
              <a:buChar char="•"/>
            </a:pPr>
            <a:r>
              <a:rPr lang="en-US" sz="2400" b="0" strike="noStrike" spc="-1" dirty="0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Forum </a:t>
            </a:r>
            <a:r>
              <a:rPr lang="en-US" sz="2400" b="0" strike="noStrike" spc="-1" dirty="0" err="1">
                <a:solidFill>
                  <a:srgbClr val="292929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Zugriff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1106</Words>
  <Application>Microsoft Office PowerPoint</Application>
  <PresentationFormat>Breitbild</PresentationFormat>
  <Paragraphs>494</Paragraphs>
  <Slides>40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40</vt:i4>
      </vt:variant>
    </vt:vector>
  </HeadingPairs>
  <TitlesOfParts>
    <vt:vector size="56" baseType="lpstr">
      <vt:lpstr>ＭＳ Ｐゴシック</vt:lpstr>
      <vt:lpstr>Arial</vt:lpstr>
      <vt:lpstr>Arial Narrow</vt:lpstr>
      <vt:lpstr>Arial Narrow Bold</vt:lpstr>
      <vt:lpstr>DejaVu Sans</vt:lpstr>
      <vt:lpstr>Symbol</vt:lpstr>
      <vt:lpstr>Times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Hochschule Furtwangen</dc:title>
  <dc:subject/>
  <dc:creator>kin(at)hs-furtwangen.de</dc:creator>
  <cp:keywords>PPT-Vorlage</cp:keywords>
  <dc:description/>
  <cp:lastModifiedBy>Oliver</cp:lastModifiedBy>
  <cp:revision>168</cp:revision>
  <dcterms:created xsi:type="dcterms:W3CDTF">2015-10-13T10:29:52Z</dcterms:created>
  <dcterms:modified xsi:type="dcterms:W3CDTF">2017-04-22T10:02:09Z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Manager">
    <vt:lpwstr>Edmund Kintzinger</vt:lpwstr>
  </property>
  <property fmtid="{D5CDD505-2E9C-101B-9397-08002B2CF9AE}" pid="8" name="Notes">
    <vt:i4>4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34</vt:i4>
  </property>
  <property fmtid="{D5CDD505-2E9C-101B-9397-08002B2CF9AE}" pid="13" name="Tfs.IsStoryboard">
    <vt:bool>true</vt:bool>
  </property>
</Properties>
</file>